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efb1d8cff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efb1d8cff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fb1d8cff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fb1d8cff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efb1d8cff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efb1d8cff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efb1d8cff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efb1d8cff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fb1d8cff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fb1d8cff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efb1d8cff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efb1d8cff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fb1d8cff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fb1d8cff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fb1d8cff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fb1d8cff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2.jpg"/><Relationship Id="rId6" Type="http://schemas.openxmlformats.org/officeDocument/2006/relationships/image" Target="../media/image5.jpg"/><Relationship Id="rId7"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56250" y="1336100"/>
            <a:ext cx="4978200" cy="170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Customer Interactions With Store Layout</a:t>
            </a:r>
            <a:endParaRPr sz="3300"/>
          </a:p>
          <a:p>
            <a:pPr indent="0" lvl="0" marL="0" rtl="0" algn="l">
              <a:spcBef>
                <a:spcPts val="0"/>
              </a:spcBef>
              <a:spcAft>
                <a:spcPts val="0"/>
              </a:spcAft>
              <a:buNone/>
            </a:pPr>
            <a:r>
              <a:rPr lang="en-GB" sz="3300"/>
              <a:t>      </a:t>
            </a:r>
            <a:endParaRPr sz="3300"/>
          </a:p>
          <a:p>
            <a:pPr indent="0" lvl="0" marL="0" rtl="0" algn="l">
              <a:spcBef>
                <a:spcPts val="0"/>
              </a:spcBef>
              <a:spcAft>
                <a:spcPts val="0"/>
              </a:spcAft>
              <a:buNone/>
            </a:pPr>
            <a:r>
              <a:rPr lang="en-GB" sz="3300"/>
              <a:t>           </a:t>
            </a:r>
            <a:endParaRPr sz="3300"/>
          </a:p>
        </p:txBody>
      </p:sp>
      <p:sp>
        <p:nvSpPr>
          <p:cNvPr id="229" name="Google Shape;229;p17"/>
          <p:cNvSpPr txBox="1"/>
          <p:nvPr>
            <p:ph idx="1" type="subTitle"/>
          </p:nvPr>
        </p:nvSpPr>
        <p:spPr>
          <a:xfrm>
            <a:off x="5063850" y="2910275"/>
            <a:ext cx="3470700" cy="20724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t/>
            </a:r>
            <a:endParaRPr/>
          </a:p>
          <a:p>
            <a:pPr indent="0" lvl="0" marL="0" rtl="0" algn="l">
              <a:lnSpc>
                <a:spcPct val="115000"/>
              </a:lnSpc>
              <a:spcBef>
                <a:spcPts val="1600"/>
              </a:spcBef>
              <a:spcAft>
                <a:spcPts val="1600"/>
              </a:spcAft>
              <a:buNone/>
            </a:pPr>
            <a:r>
              <a:t/>
            </a:r>
            <a:endParaRPr/>
          </a:p>
        </p:txBody>
      </p:sp>
      <p:sp>
        <p:nvSpPr>
          <p:cNvPr id="230" name="Google Shape;230;p17"/>
          <p:cNvSpPr txBox="1"/>
          <p:nvPr/>
        </p:nvSpPr>
        <p:spPr>
          <a:xfrm>
            <a:off x="3760250" y="2591900"/>
            <a:ext cx="49689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lt1"/>
                </a:solidFill>
                <a:latin typeface="Lato"/>
                <a:ea typeface="Lato"/>
                <a:cs typeface="Lato"/>
                <a:sym typeface="Lato"/>
              </a:rPr>
              <a:t>Submitted By</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Anuj Verma, Gaurav Marwal, Hitesh Jaware, Vicky Mishra</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Team Name</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Code Brigade</a:t>
            </a:r>
            <a:endParaRPr sz="15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6"/>
          <p:cNvSpPr txBox="1"/>
          <p:nvPr>
            <p:ph type="title"/>
          </p:nvPr>
        </p:nvSpPr>
        <p:spPr>
          <a:xfrm>
            <a:off x="1297500" y="393750"/>
            <a:ext cx="64917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Models And Techniques</a:t>
            </a:r>
            <a:endParaRPr/>
          </a:p>
        </p:txBody>
      </p:sp>
      <p:sp>
        <p:nvSpPr>
          <p:cNvPr id="290" name="Google Shape;290;p26"/>
          <p:cNvSpPr txBox="1"/>
          <p:nvPr>
            <p:ph idx="1" type="body"/>
          </p:nvPr>
        </p:nvSpPr>
        <p:spPr>
          <a:xfrm>
            <a:off x="1297500" y="1597300"/>
            <a:ext cx="6572100" cy="29133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SzPts val="1600"/>
              <a:buChar char="●"/>
            </a:pPr>
            <a:r>
              <a:rPr b="1" lang="en-GB" sz="1600"/>
              <a:t>YOLO v4</a:t>
            </a:r>
            <a:r>
              <a:rPr lang="en-GB" sz="1600"/>
              <a:t>: You Only Look Once is a  real-time object detection system that can recognize multiple objects in a single frame.</a:t>
            </a:r>
            <a:endParaRPr sz="1600"/>
          </a:p>
          <a:p>
            <a:pPr indent="-330200" lvl="0" marL="457200" rtl="0" algn="just">
              <a:spcBef>
                <a:spcPts val="0"/>
              </a:spcBef>
              <a:spcAft>
                <a:spcPts val="0"/>
              </a:spcAft>
              <a:buSzPts val="1600"/>
              <a:buChar char="●"/>
            </a:pPr>
            <a:r>
              <a:rPr b="1" lang="en-GB" sz="1600"/>
              <a:t>Deep SORT:</a:t>
            </a:r>
            <a:r>
              <a:rPr lang="en-GB" sz="1600"/>
              <a:t> It’s an extension of Simple Online and Realtime Tracking with a Deep Association Metric that is mainly used for object tracking</a:t>
            </a:r>
            <a:endParaRPr sz="1600"/>
          </a:p>
          <a:p>
            <a:pPr indent="-330200" lvl="0" marL="457200" rtl="0" algn="just">
              <a:spcBef>
                <a:spcPts val="0"/>
              </a:spcBef>
              <a:spcAft>
                <a:spcPts val="0"/>
              </a:spcAft>
              <a:buSzPts val="1600"/>
              <a:buChar char="●"/>
            </a:pPr>
            <a:r>
              <a:rPr b="1" lang="en-GB" sz="1600"/>
              <a:t>Tesseract OCR:</a:t>
            </a:r>
            <a:r>
              <a:rPr lang="en-GB" sz="1600"/>
              <a:t> Tesseract is an optical character recognition engine which helps us to convert image data into text.</a:t>
            </a:r>
            <a:endParaRPr sz="1600"/>
          </a:p>
          <a:p>
            <a:pPr indent="-330200" lvl="0" marL="457200" rtl="0" algn="just">
              <a:spcBef>
                <a:spcPts val="0"/>
              </a:spcBef>
              <a:spcAft>
                <a:spcPts val="0"/>
              </a:spcAft>
              <a:buSzPts val="1600"/>
              <a:buChar char="●"/>
            </a:pPr>
            <a:r>
              <a:rPr b="1" lang="en-GB" sz="1600"/>
              <a:t>Custom Algorithm: </a:t>
            </a:r>
            <a:r>
              <a:rPr lang="en-GB" sz="1600"/>
              <a:t>Tracking each entity using unique IDs and centroid marker. When the entity’s marker changes sections in the video we push the entry and exit time into the CSV output file along with the entity and section IDs.</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7"/>
          <p:cNvSpPr txBox="1"/>
          <p:nvPr>
            <p:ph type="title"/>
          </p:nvPr>
        </p:nvSpPr>
        <p:spPr>
          <a:xfrm>
            <a:off x="1297500" y="393750"/>
            <a:ext cx="64917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96" name="Google Shape;296;p27"/>
          <p:cNvSpPr txBox="1"/>
          <p:nvPr>
            <p:ph idx="1" type="body"/>
          </p:nvPr>
        </p:nvSpPr>
        <p:spPr>
          <a:xfrm>
            <a:off x="1285950" y="1355575"/>
            <a:ext cx="6572100" cy="27912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GB" sz="1800"/>
              <a:t>We have successfully implemented the project named “Customer Interactions with Store Layout”, by using custom algorithms for section identification and time interval, deep-learning techniques, ocr tesseract etc.</a:t>
            </a:r>
            <a:endParaRPr sz="1800"/>
          </a:p>
          <a:p>
            <a:pPr indent="-342900" lvl="0" marL="457200" rtl="0" algn="just">
              <a:spcBef>
                <a:spcPts val="0"/>
              </a:spcBef>
              <a:spcAft>
                <a:spcPts val="0"/>
              </a:spcAft>
              <a:buSzPts val="1800"/>
              <a:buChar char="●"/>
            </a:pPr>
            <a:r>
              <a:rPr lang="en-GB" sz="1800"/>
              <a:t>This project can be used to provide better </a:t>
            </a:r>
            <a:r>
              <a:rPr lang="en-GB" sz="1800"/>
              <a:t>customer</a:t>
            </a:r>
            <a:r>
              <a:rPr lang="en-GB" sz="1800"/>
              <a:t> experience by analysing the output that leads to effective </a:t>
            </a:r>
            <a:r>
              <a:rPr lang="en-GB" sz="1800"/>
              <a:t>decision</a:t>
            </a:r>
            <a:r>
              <a:rPr lang="en-GB" sz="1800"/>
              <a:t> making.</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8"/>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02" name="Google Shape;302;p28"/>
          <p:cNvGrpSpPr/>
          <p:nvPr/>
        </p:nvGrpSpPr>
        <p:grpSpPr>
          <a:xfrm>
            <a:off x="4066820" y="1553491"/>
            <a:ext cx="3159984" cy="2439109"/>
            <a:chOff x="3553042" y="1657806"/>
            <a:chExt cx="3461100" cy="2671532"/>
          </a:xfrm>
        </p:grpSpPr>
        <p:sp>
          <p:nvSpPr>
            <p:cNvPr id="303" name="Google Shape;303;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1" name="Google Shape;311;p28"/>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12" name="Google Shape;312;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8"/>
          <p:cNvGrpSpPr/>
          <p:nvPr/>
        </p:nvGrpSpPr>
        <p:grpSpPr>
          <a:xfrm>
            <a:off x="6762480" y="2546254"/>
            <a:ext cx="1024386" cy="1522884"/>
            <a:chOff x="6505573" y="2745170"/>
            <a:chExt cx="1122000" cy="1668000"/>
          </a:xfrm>
        </p:grpSpPr>
        <p:sp>
          <p:nvSpPr>
            <p:cNvPr id="314" name="Google Shape;314;p2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8" name="Google Shape;318;p28"/>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19" name="Google Shape;319;p28"/>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28"/>
          <p:cNvGrpSpPr/>
          <p:nvPr/>
        </p:nvGrpSpPr>
        <p:grpSpPr>
          <a:xfrm>
            <a:off x="6405845" y="3121897"/>
            <a:ext cx="520684" cy="1036470"/>
            <a:chOff x="9543736" y="4486132"/>
            <a:chExt cx="570300" cy="1135235"/>
          </a:xfrm>
        </p:grpSpPr>
        <p:sp>
          <p:nvSpPr>
            <p:cNvPr id="321" name="Google Shape;321;p2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5" name="Google Shape;325;p28"/>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6" name="Google Shape;326;p28"/>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8"/>
          <p:cNvGrpSpPr/>
          <p:nvPr/>
        </p:nvGrpSpPr>
        <p:grpSpPr>
          <a:xfrm>
            <a:off x="7564804" y="3443361"/>
            <a:ext cx="455496" cy="692277"/>
            <a:chOff x="7384375" y="3728000"/>
            <a:chExt cx="498900" cy="758244"/>
          </a:xfrm>
        </p:grpSpPr>
        <p:sp>
          <p:nvSpPr>
            <p:cNvPr id="328" name="Google Shape;328;p2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28"/>
          <p:cNvGrpSpPr/>
          <p:nvPr/>
        </p:nvGrpSpPr>
        <p:grpSpPr>
          <a:xfrm>
            <a:off x="7564836" y="3561758"/>
            <a:ext cx="478081" cy="462776"/>
            <a:chOff x="7384385" y="3857442"/>
            <a:chExt cx="523637" cy="506874"/>
          </a:xfrm>
        </p:grpSpPr>
        <p:sp>
          <p:nvSpPr>
            <p:cNvPr id="333" name="Google Shape;333;p2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8"/>
            <p:cNvGrpSpPr/>
            <p:nvPr/>
          </p:nvGrpSpPr>
          <p:grpSpPr>
            <a:xfrm>
              <a:off x="7384385" y="3857442"/>
              <a:ext cx="523637" cy="498900"/>
              <a:chOff x="7384385" y="3857442"/>
              <a:chExt cx="523637" cy="498900"/>
            </a:xfrm>
          </p:grpSpPr>
          <p:sp>
            <p:nvSpPr>
              <p:cNvPr id="335" name="Google Shape;335;p2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7" name="Google Shape;337;p28"/>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8" name="Google Shape;338;p28"/>
          <p:cNvGrpSpPr/>
          <p:nvPr/>
        </p:nvGrpSpPr>
        <p:grpSpPr>
          <a:xfrm>
            <a:off x="8110843" y="3443361"/>
            <a:ext cx="435785" cy="692277"/>
            <a:chOff x="7982421" y="3727763"/>
            <a:chExt cx="477311" cy="758244"/>
          </a:xfrm>
        </p:grpSpPr>
        <p:sp>
          <p:nvSpPr>
            <p:cNvPr id="339" name="Google Shape;339;p2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7" name="Google Shape;347;p28"/>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4340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Overview</a:t>
            </a:r>
            <a:endParaRPr sz="2500"/>
          </a:p>
        </p:txBody>
      </p:sp>
      <p:sp>
        <p:nvSpPr>
          <p:cNvPr id="236" name="Google Shape;236;p18"/>
          <p:cNvSpPr txBox="1"/>
          <p:nvPr>
            <p:ph idx="1" type="body"/>
          </p:nvPr>
        </p:nvSpPr>
        <p:spPr>
          <a:xfrm>
            <a:off x="1297500" y="1281000"/>
            <a:ext cx="7038900" cy="3171000"/>
          </a:xfrm>
          <a:prstGeom prst="rect">
            <a:avLst/>
          </a:prstGeom>
        </p:spPr>
        <p:txBody>
          <a:bodyPr anchorCtr="0" anchor="t" bIns="91425" lIns="91425" spcFirstLastPara="1" rIns="91425" wrap="square" tIns="91425">
            <a:noAutofit/>
          </a:bodyPr>
          <a:lstStyle/>
          <a:p>
            <a:pPr indent="-323850" lvl="0" marL="457200" rtl="0" algn="just">
              <a:spcBef>
                <a:spcPts val="0"/>
              </a:spcBef>
              <a:spcAft>
                <a:spcPts val="0"/>
              </a:spcAft>
              <a:buSzPts val="1500"/>
              <a:buChar char="●"/>
            </a:pPr>
            <a:r>
              <a:rPr lang="en-GB" sz="1500"/>
              <a:t>This project aims to implement a system to find the amount of time a customer spends in a particular section of places, like a shopping complex.  The dataset used in creating this project is of MP4 type, collected from the CCTV of the pet shop.                                                                                                  </a:t>
            </a:r>
            <a:endParaRPr sz="1500"/>
          </a:p>
          <a:p>
            <a:pPr indent="-323850" lvl="0" marL="457200" rtl="0" algn="just">
              <a:spcBef>
                <a:spcPts val="0"/>
              </a:spcBef>
              <a:spcAft>
                <a:spcPts val="0"/>
              </a:spcAft>
              <a:buSzPts val="1500"/>
              <a:buChar char="●"/>
            </a:pPr>
            <a:r>
              <a:rPr lang="en-GB" sz="1500"/>
              <a:t>To achieve the aforementioned aim, we used YOLO V4, an object detection algorithm, to detect customers in the frame.  Along with YOLO V4, an OCR(Optical Character Recognition) algorithm named TESSERACT is used to recognize the entry and exit times of the customers from a particular frame in the video.</a:t>
            </a:r>
            <a:endParaRPr sz="1500"/>
          </a:p>
          <a:p>
            <a:pPr indent="-323850" lvl="0" marL="457200" rtl="0" algn="just">
              <a:spcBef>
                <a:spcPts val="0"/>
              </a:spcBef>
              <a:spcAft>
                <a:spcPts val="0"/>
              </a:spcAft>
              <a:buSzPts val="1500"/>
              <a:buChar char="●"/>
            </a:pPr>
            <a:r>
              <a:rPr lang="en-GB" sz="1500"/>
              <a:t>In the end,  entry and exit times for different sections are recorded for different customers and fed into a CSV file, which can be used for further analysis and decision-making.</a:t>
            </a:r>
            <a:endParaRPr sz="1500"/>
          </a:p>
          <a:p>
            <a:pPr indent="0" lvl="0" marL="457200" rtl="0" algn="just">
              <a:spcBef>
                <a:spcPts val="1600"/>
              </a:spcBef>
              <a:spcAft>
                <a:spcPts val="0"/>
              </a:spcAft>
              <a:buNone/>
            </a:pPr>
            <a:r>
              <a:t/>
            </a:r>
            <a:endParaRPr sz="1500"/>
          </a:p>
          <a:p>
            <a:pPr indent="0" lvl="0" marL="0" rtl="0" algn="just">
              <a:spcBef>
                <a:spcPts val="1600"/>
              </a:spcBef>
              <a:spcAft>
                <a:spcPts val="1600"/>
              </a:spcAft>
              <a:buNone/>
            </a:pPr>
            <a:r>
              <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a:t>
            </a:r>
            <a:endParaRPr/>
          </a:p>
        </p:txBody>
      </p:sp>
      <p:sp>
        <p:nvSpPr>
          <p:cNvPr id="242" name="Google Shape;242;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FFFFFF"/>
                </a:solidFill>
              </a:rPr>
              <a:t>Object Detection:</a:t>
            </a:r>
            <a:r>
              <a:rPr lang="en-GB" sz="1600">
                <a:solidFill>
                  <a:srgbClr val="FFFFFF"/>
                </a:solidFill>
              </a:rPr>
              <a:t>  </a:t>
            </a:r>
            <a:r>
              <a:rPr lang="en-GB" sz="1600">
                <a:solidFill>
                  <a:srgbClr val="FFFFFF"/>
                </a:solidFill>
              </a:rPr>
              <a:t>Being able to generate a model which is capable of identifying a human from the video stream uniquely.</a:t>
            </a:r>
            <a:endParaRPr sz="1600">
              <a:solidFill>
                <a:srgbClr val="FFFFFF"/>
              </a:solidFill>
            </a:endParaRPr>
          </a:p>
        </p:txBody>
      </p:sp>
      <p:sp>
        <p:nvSpPr>
          <p:cNvPr id="244" name="Google Shape;244;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5" name="Google Shape;245;p19"/>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FFFFFF"/>
                </a:solidFill>
              </a:rPr>
              <a:t>Object Tracking: </a:t>
            </a:r>
            <a:r>
              <a:rPr lang="en-GB" sz="1600">
                <a:solidFill>
                  <a:srgbClr val="FFFFFF"/>
                </a:solidFill>
              </a:rPr>
              <a:t>Using an algorithm that’s capable of tracking the detected entity while in motion.</a:t>
            </a:r>
            <a:endParaRPr sz="1600">
              <a:solidFill>
                <a:srgbClr val="FFFFFF"/>
              </a:solidFill>
            </a:endParaRPr>
          </a:p>
        </p:txBody>
      </p:sp>
      <p:sp>
        <p:nvSpPr>
          <p:cNvPr id="246" name="Google Shape;246;p19"/>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7" name="Google Shape;247;p19"/>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FFFFFF"/>
                </a:solidFill>
              </a:rPr>
              <a:t>Data Extraction: </a:t>
            </a:r>
            <a:r>
              <a:rPr lang="en-GB" sz="1600">
                <a:solidFill>
                  <a:srgbClr val="FFFFFF"/>
                </a:solidFill>
              </a:rPr>
              <a:t>To be able to extract data like current section, previous section and video time using OCR and storing this data into an CSV output file.</a:t>
            </a:r>
            <a:endParaRPr sz="1600">
              <a:solidFill>
                <a:srgbClr val="FFFFFF"/>
              </a:solidFill>
            </a:endParaRPr>
          </a:p>
        </p:txBody>
      </p:sp>
      <p:sp>
        <p:nvSpPr>
          <p:cNvPr id="248" name="Google Shape;248;p19"/>
          <p:cNvSpPr txBox="1"/>
          <p:nvPr/>
        </p:nvSpPr>
        <p:spPr>
          <a:xfrm>
            <a:off x="1456650" y="1204163"/>
            <a:ext cx="6720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lt1"/>
                </a:solidFill>
                <a:latin typeface="Lato"/>
                <a:ea typeface="Lato"/>
                <a:cs typeface="Lato"/>
                <a:sym typeface="Lato"/>
              </a:rPr>
              <a:t>The problem statement can be briefly divided into 3 parts:</a:t>
            </a:r>
            <a:endParaRPr sz="16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54" name="Google Shape;254;p20"/>
          <p:cNvSpPr txBox="1"/>
          <p:nvPr/>
        </p:nvSpPr>
        <p:spPr>
          <a:xfrm>
            <a:off x="1383250" y="1204275"/>
            <a:ext cx="7112400" cy="2373600"/>
          </a:xfrm>
          <a:prstGeom prst="rect">
            <a:avLst/>
          </a:prstGeom>
          <a:noFill/>
          <a:ln>
            <a:noFill/>
          </a:ln>
        </p:spPr>
        <p:txBody>
          <a:bodyPr anchorCtr="0" anchor="t" bIns="91425" lIns="91425" spcFirstLastPara="1" rIns="91425" wrap="square" tIns="91425">
            <a:spAutoFit/>
          </a:bodyPr>
          <a:lstStyle/>
          <a:p>
            <a:pPr indent="-342900" lvl="0" marL="457200" rtl="0" algn="just">
              <a:lnSpc>
                <a:spcPct val="115000"/>
              </a:lnSpc>
              <a:spcBef>
                <a:spcPts val="0"/>
              </a:spcBef>
              <a:spcAft>
                <a:spcPts val="0"/>
              </a:spcAft>
              <a:buClr>
                <a:schemeClr val="dk2"/>
              </a:buClr>
              <a:buSzPts val="1800"/>
              <a:buFont typeface="Lato"/>
              <a:buChar char="●"/>
            </a:pPr>
            <a:r>
              <a:rPr lang="en-GB" sz="1800">
                <a:solidFill>
                  <a:schemeClr val="dk2"/>
                </a:solidFill>
                <a:latin typeface="Lato"/>
                <a:ea typeface="Lato"/>
                <a:cs typeface="Lato"/>
                <a:sym typeface="Lato"/>
              </a:rPr>
              <a:t>The main objective of this project is to identify customers movement uniquely from one section to another section. </a:t>
            </a:r>
            <a:endParaRPr sz="1800">
              <a:solidFill>
                <a:schemeClr val="dk2"/>
              </a:solidFill>
              <a:latin typeface="Lato"/>
              <a:ea typeface="Lato"/>
              <a:cs typeface="Lato"/>
              <a:sym typeface="Lato"/>
            </a:endParaRPr>
          </a:p>
          <a:p>
            <a:pPr indent="-342900" lvl="0" marL="457200" rtl="0" algn="just">
              <a:lnSpc>
                <a:spcPct val="115000"/>
              </a:lnSpc>
              <a:spcBef>
                <a:spcPts val="0"/>
              </a:spcBef>
              <a:spcAft>
                <a:spcPts val="0"/>
              </a:spcAft>
              <a:buClr>
                <a:schemeClr val="dk2"/>
              </a:buClr>
              <a:buSzPts val="1800"/>
              <a:buFont typeface="Lato"/>
              <a:buChar char="●"/>
            </a:pPr>
            <a:r>
              <a:rPr lang="en-GB" sz="1800">
                <a:solidFill>
                  <a:schemeClr val="dk2"/>
                </a:solidFill>
                <a:latin typeface="Lato"/>
                <a:ea typeface="Lato"/>
                <a:cs typeface="Lato"/>
                <a:sym typeface="Lato"/>
              </a:rPr>
              <a:t>Along with the movement, the entry and exit time of the customer is to be recorded as well. </a:t>
            </a:r>
            <a:endParaRPr sz="1800">
              <a:solidFill>
                <a:schemeClr val="dk2"/>
              </a:solidFill>
              <a:latin typeface="Lato"/>
              <a:ea typeface="Lato"/>
              <a:cs typeface="Lato"/>
              <a:sym typeface="Lato"/>
            </a:endParaRPr>
          </a:p>
          <a:p>
            <a:pPr indent="-342900" lvl="0" marL="457200" rtl="0" algn="just">
              <a:lnSpc>
                <a:spcPct val="115000"/>
              </a:lnSpc>
              <a:spcBef>
                <a:spcPts val="0"/>
              </a:spcBef>
              <a:spcAft>
                <a:spcPts val="0"/>
              </a:spcAft>
              <a:buClr>
                <a:schemeClr val="dk2"/>
              </a:buClr>
              <a:buSzPts val="1800"/>
              <a:buFont typeface="Lato"/>
              <a:buChar char="●"/>
            </a:pPr>
            <a:r>
              <a:rPr lang="en-GB" sz="1800">
                <a:solidFill>
                  <a:schemeClr val="dk2"/>
                </a:solidFill>
                <a:latin typeface="Lato"/>
                <a:ea typeface="Lato"/>
                <a:cs typeface="Lato"/>
                <a:sym typeface="Lato"/>
              </a:rPr>
              <a:t>This may assist authorities to take decisions in order to provide better shopping experience  to the customers by identifying the sections where people spend more time.</a:t>
            </a:r>
            <a:endParaRPr sz="21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60" name="Google Shape;260;p21"/>
          <p:cNvSpPr txBox="1"/>
          <p:nvPr>
            <p:ph idx="1" type="body"/>
          </p:nvPr>
        </p:nvSpPr>
        <p:spPr>
          <a:xfrm>
            <a:off x="1297500" y="1597300"/>
            <a:ext cx="6572100" cy="279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800"/>
              <a:t>Considering the usability of this project, following are the potential target audience:</a:t>
            </a:r>
            <a:endParaRPr sz="1800"/>
          </a:p>
          <a:p>
            <a:pPr indent="-342900" lvl="0" marL="457200" rtl="0" algn="just">
              <a:spcBef>
                <a:spcPts val="1600"/>
              </a:spcBef>
              <a:spcAft>
                <a:spcPts val="0"/>
              </a:spcAft>
              <a:buSzPts val="1800"/>
              <a:buChar char="●"/>
            </a:pPr>
            <a:r>
              <a:rPr lang="en-GB" sz="1800"/>
              <a:t>Big </a:t>
            </a:r>
            <a:r>
              <a:rPr lang="en-GB" sz="1800"/>
              <a:t>shopping</a:t>
            </a:r>
            <a:r>
              <a:rPr lang="en-GB" sz="1800"/>
              <a:t> complex, malls,  gaming zones, food complex etc. </a:t>
            </a:r>
            <a:endParaRPr sz="1800"/>
          </a:p>
          <a:p>
            <a:pPr indent="-342900" lvl="0" marL="457200" rtl="0" algn="just">
              <a:spcBef>
                <a:spcPts val="0"/>
              </a:spcBef>
              <a:spcAft>
                <a:spcPts val="0"/>
              </a:spcAft>
              <a:buSzPts val="1800"/>
              <a:buChar char="●"/>
            </a:pPr>
            <a:r>
              <a:rPr lang="en-GB" sz="1800"/>
              <a:t>Owners of gaming zones can use this project to identify which games attract more customers.</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Requirements</a:t>
            </a:r>
            <a:endParaRPr/>
          </a:p>
        </p:txBody>
      </p:sp>
      <p:sp>
        <p:nvSpPr>
          <p:cNvPr id="266" name="Google Shape;266;p22"/>
          <p:cNvSpPr txBox="1"/>
          <p:nvPr>
            <p:ph idx="1" type="body"/>
          </p:nvPr>
        </p:nvSpPr>
        <p:spPr>
          <a:xfrm>
            <a:off x="1285950" y="803675"/>
            <a:ext cx="6572100" cy="320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b="1" sz="1700"/>
          </a:p>
          <a:p>
            <a:pPr indent="-330200" lvl="0" marL="457200" rtl="0" algn="l">
              <a:lnSpc>
                <a:spcPct val="100000"/>
              </a:lnSpc>
              <a:spcBef>
                <a:spcPts val="1600"/>
              </a:spcBef>
              <a:spcAft>
                <a:spcPts val="0"/>
              </a:spcAft>
              <a:buSzPts val="1600"/>
              <a:buChar char="●"/>
            </a:pPr>
            <a:r>
              <a:rPr lang="en-GB" sz="1600"/>
              <a:t>CMake &gt;= 3.8</a:t>
            </a:r>
            <a:endParaRPr sz="1600"/>
          </a:p>
          <a:p>
            <a:pPr indent="-330200" lvl="0" marL="457200" rtl="0" algn="l">
              <a:lnSpc>
                <a:spcPct val="100000"/>
              </a:lnSpc>
              <a:spcBef>
                <a:spcPts val="1600"/>
              </a:spcBef>
              <a:spcAft>
                <a:spcPts val="0"/>
              </a:spcAft>
              <a:buSzPts val="1600"/>
              <a:buChar char="●"/>
            </a:pPr>
            <a:r>
              <a:rPr lang="en-GB" sz="1600"/>
              <a:t>CUDA 10.0 (For GPU)</a:t>
            </a:r>
            <a:endParaRPr sz="1600"/>
          </a:p>
          <a:p>
            <a:pPr indent="-330200" lvl="0" marL="457200" rtl="0" algn="l">
              <a:lnSpc>
                <a:spcPct val="100000"/>
              </a:lnSpc>
              <a:spcBef>
                <a:spcPts val="1600"/>
              </a:spcBef>
              <a:spcAft>
                <a:spcPts val="0"/>
              </a:spcAft>
              <a:buSzPts val="1600"/>
              <a:buChar char="●"/>
            </a:pPr>
            <a:r>
              <a:rPr lang="en-GB" sz="1600"/>
              <a:t>OpenCV &gt;= 2.4 (For CPU and GPU)</a:t>
            </a:r>
            <a:endParaRPr sz="1600"/>
          </a:p>
          <a:p>
            <a:pPr indent="-330200" lvl="0" marL="457200" rtl="0" algn="l">
              <a:lnSpc>
                <a:spcPct val="100000"/>
              </a:lnSpc>
              <a:spcBef>
                <a:spcPts val="1600"/>
              </a:spcBef>
              <a:spcAft>
                <a:spcPts val="0"/>
              </a:spcAft>
              <a:buSzPts val="1600"/>
              <a:buChar char="●"/>
            </a:pPr>
            <a:r>
              <a:rPr lang="en-GB" sz="1600"/>
              <a:t>cuDNN &gt;= 7.0 for CUDA 10.0 (for GPU)</a:t>
            </a:r>
            <a:endParaRPr sz="1600"/>
          </a:p>
          <a:p>
            <a:pPr indent="-330200" lvl="0" marL="457200" rtl="0" algn="l">
              <a:lnSpc>
                <a:spcPct val="100000"/>
              </a:lnSpc>
              <a:spcBef>
                <a:spcPts val="1600"/>
              </a:spcBef>
              <a:spcAft>
                <a:spcPts val="0"/>
              </a:spcAft>
              <a:buSzPts val="1600"/>
              <a:buChar char="●"/>
            </a:pPr>
            <a:r>
              <a:rPr lang="en-GB" sz="1600"/>
              <a:t>OpenMP (for CPU)</a:t>
            </a:r>
            <a:endParaRPr sz="1600"/>
          </a:p>
          <a:p>
            <a:pPr indent="-330200" lvl="0" marL="457200" rtl="0" algn="l">
              <a:lnSpc>
                <a:spcPct val="100000"/>
              </a:lnSpc>
              <a:spcBef>
                <a:spcPts val="1600"/>
              </a:spcBef>
              <a:spcAft>
                <a:spcPts val="0"/>
              </a:spcAft>
              <a:buSzPts val="1600"/>
              <a:buChar char="●"/>
            </a:pPr>
            <a:r>
              <a:rPr lang="en-GB" sz="1600"/>
              <a:t>Other Dependencies: make, git, g++ / Google Colab</a:t>
            </a:r>
            <a:endParaRPr sz="1600"/>
          </a:p>
          <a:p>
            <a:pPr indent="0" lvl="0" marL="0" rtl="0" algn="l">
              <a:lnSpc>
                <a:spcPct val="100000"/>
              </a:lnSpc>
              <a:spcBef>
                <a:spcPts val="1600"/>
              </a:spcBef>
              <a:spcAft>
                <a:spcPts val="1600"/>
              </a:spcAft>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type="title"/>
          </p:nvPr>
        </p:nvSpPr>
        <p:spPr>
          <a:xfrm>
            <a:off x="1297500" y="393750"/>
            <a:ext cx="65721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Learnings And Challenges</a:t>
            </a:r>
            <a:endParaRPr/>
          </a:p>
        </p:txBody>
      </p:sp>
      <p:sp>
        <p:nvSpPr>
          <p:cNvPr id="272" name="Google Shape;272;p23"/>
          <p:cNvSpPr txBox="1"/>
          <p:nvPr>
            <p:ph idx="1" type="body"/>
          </p:nvPr>
        </p:nvSpPr>
        <p:spPr>
          <a:xfrm>
            <a:off x="1297500" y="1597300"/>
            <a:ext cx="6572100" cy="27912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GB" sz="1800"/>
              <a:t>Shift in person unique IDs, assigned using DeepSort, when they overlap.</a:t>
            </a:r>
            <a:endParaRPr sz="1800"/>
          </a:p>
          <a:p>
            <a:pPr indent="-342900" lvl="0" marL="457200" rtl="0" algn="just">
              <a:spcBef>
                <a:spcPts val="0"/>
              </a:spcBef>
              <a:spcAft>
                <a:spcPts val="0"/>
              </a:spcAft>
              <a:buSzPts val="1800"/>
              <a:buChar char="●"/>
            </a:pPr>
            <a:r>
              <a:rPr lang="en-GB" sz="1800"/>
              <a:t>Algo for detection of entry time and exit time depends on IDs.</a:t>
            </a:r>
            <a:endParaRPr sz="1800"/>
          </a:p>
          <a:p>
            <a:pPr indent="-342900" lvl="0" marL="457200" rtl="0" algn="just">
              <a:spcBef>
                <a:spcPts val="0"/>
              </a:spcBef>
              <a:spcAft>
                <a:spcPts val="0"/>
              </a:spcAft>
              <a:buSzPts val="1800"/>
              <a:buChar char="●"/>
            </a:pPr>
            <a:r>
              <a:rPr lang="en-GB" sz="1800"/>
              <a:t>Got introduced to yolo v4 and deepsort.</a:t>
            </a:r>
            <a:endParaRPr sz="1800"/>
          </a:p>
          <a:p>
            <a:pPr indent="-342900" lvl="0" marL="457200" rtl="0" algn="just">
              <a:spcBef>
                <a:spcPts val="0"/>
              </a:spcBef>
              <a:spcAft>
                <a:spcPts val="0"/>
              </a:spcAft>
              <a:buSzPts val="1800"/>
              <a:buChar char="●"/>
            </a:pPr>
            <a:r>
              <a:rPr lang="en-GB" sz="1800"/>
              <a:t>Integration of our custom algo with open source algo.</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4"/>
          <p:cNvSpPr txBox="1"/>
          <p:nvPr>
            <p:ph type="title"/>
          </p:nvPr>
        </p:nvSpPr>
        <p:spPr>
          <a:xfrm>
            <a:off x="1297500" y="393750"/>
            <a:ext cx="65721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78" name="Google Shape;278;p24"/>
          <p:cNvSpPr txBox="1"/>
          <p:nvPr>
            <p:ph idx="1" type="body"/>
          </p:nvPr>
        </p:nvSpPr>
        <p:spPr>
          <a:xfrm>
            <a:off x="1215550" y="1024675"/>
            <a:ext cx="7313400" cy="36768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GB" sz="1800"/>
              <a:t>Video data is first converted to image sequence data using OpenCV.  We also create 8 sections in the video using OpenCV.</a:t>
            </a:r>
            <a:endParaRPr sz="1800"/>
          </a:p>
          <a:p>
            <a:pPr indent="-342900" lvl="0" marL="457200" rtl="0" algn="just">
              <a:spcBef>
                <a:spcPts val="0"/>
              </a:spcBef>
              <a:spcAft>
                <a:spcPts val="0"/>
              </a:spcAft>
              <a:buSzPts val="1800"/>
              <a:buChar char="●"/>
            </a:pPr>
            <a:r>
              <a:rPr lang="en-GB" sz="1800"/>
              <a:t>This data is fed into the YOLOv4 model which detects humans in each frame of the video.</a:t>
            </a:r>
            <a:endParaRPr sz="1800"/>
          </a:p>
          <a:p>
            <a:pPr indent="-342900" lvl="0" marL="457200" rtl="0" algn="just">
              <a:spcBef>
                <a:spcPts val="0"/>
              </a:spcBef>
              <a:spcAft>
                <a:spcPts val="0"/>
              </a:spcAft>
              <a:buSzPts val="1800"/>
              <a:buChar char="●"/>
            </a:pPr>
            <a:r>
              <a:rPr lang="en-GB" sz="1800"/>
              <a:t>Each detection is sent to Deep SORT which tracks the entity in real time in the video.</a:t>
            </a:r>
            <a:endParaRPr sz="1800"/>
          </a:p>
          <a:p>
            <a:pPr indent="-342900" lvl="0" marL="457200" rtl="0" algn="just">
              <a:spcBef>
                <a:spcPts val="0"/>
              </a:spcBef>
              <a:spcAft>
                <a:spcPts val="0"/>
              </a:spcAft>
              <a:buSzPts val="1800"/>
              <a:buChar char="●"/>
            </a:pPr>
            <a:r>
              <a:rPr lang="en-GB" sz="1800"/>
              <a:t>Simultaneously IDs are assigned to unique detected entities and are tracked using the centroid marker.</a:t>
            </a:r>
            <a:endParaRPr sz="1800"/>
          </a:p>
          <a:p>
            <a:pPr indent="-342900" lvl="0" marL="457200" rtl="0" algn="just">
              <a:spcBef>
                <a:spcPts val="0"/>
              </a:spcBef>
              <a:spcAft>
                <a:spcPts val="0"/>
              </a:spcAft>
              <a:buSzPts val="1800"/>
              <a:buChar char="●"/>
            </a:pPr>
            <a:r>
              <a:rPr lang="en-GB" sz="1800"/>
              <a:t>Whenever the entity passes over the </a:t>
            </a:r>
            <a:r>
              <a:rPr lang="en-GB" sz="1800"/>
              <a:t>coordinates</a:t>
            </a:r>
            <a:r>
              <a:rPr lang="en-GB" sz="1800"/>
              <a:t> of one section to the other the data of its entry time and exit time are pushed to the output csv file.</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393750"/>
            <a:ext cx="65721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Diagram</a:t>
            </a:r>
            <a:endParaRPr/>
          </a:p>
        </p:txBody>
      </p:sp>
      <p:pic>
        <p:nvPicPr>
          <p:cNvPr id="284" name="Google Shape;284;p25"/>
          <p:cNvPicPr preferRelativeResize="0"/>
          <p:nvPr/>
        </p:nvPicPr>
        <p:blipFill>
          <a:blip r:embed="rId3">
            <a:alphaModFix/>
          </a:blip>
          <a:stretch>
            <a:fillRect/>
          </a:stretch>
        </p:blipFill>
        <p:spPr>
          <a:xfrm>
            <a:off x="237925" y="1597300"/>
            <a:ext cx="8814177" cy="2115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